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handoutMasterIdLst>
    <p:handoutMasterId r:id="rId35"/>
  </p:handoutMasterIdLst>
  <p:sldIdLst>
    <p:sldId id="256" r:id="rId2"/>
    <p:sldId id="320" r:id="rId3"/>
    <p:sldId id="323" r:id="rId4"/>
    <p:sldId id="284" r:id="rId5"/>
    <p:sldId id="291" r:id="rId6"/>
    <p:sldId id="312" r:id="rId7"/>
    <p:sldId id="288" r:id="rId8"/>
    <p:sldId id="289" r:id="rId9"/>
    <p:sldId id="259" r:id="rId10"/>
    <p:sldId id="287" r:id="rId11"/>
    <p:sldId id="293" r:id="rId12"/>
    <p:sldId id="298" r:id="rId13"/>
    <p:sldId id="299" r:id="rId14"/>
    <p:sldId id="300" r:id="rId15"/>
    <p:sldId id="301" r:id="rId16"/>
    <p:sldId id="302" r:id="rId17"/>
    <p:sldId id="325" r:id="rId18"/>
    <p:sldId id="304" r:id="rId19"/>
    <p:sldId id="305" r:id="rId20"/>
    <p:sldId id="326" r:id="rId21"/>
    <p:sldId id="327" r:id="rId22"/>
    <p:sldId id="328" r:id="rId23"/>
    <p:sldId id="311" r:id="rId24"/>
    <p:sldId id="306" r:id="rId25"/>
    <p:sldId id="307" r:id="rId26"/>
    <p:sldId id="318" r:id="rId27"/>
    <p:sldId id="319" r:id="rId28"/>
    <p:sldId id="263" r:id="rId29"/>
    <p:sldId id="285" r:id="rId30"/>
    <p:sldId id="282" r:id="rId31"/>
    <p:sldId id="295" r:id="rId32"/>
    <p:sldId id="275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BCFD4E-7F81-465C-8DAE-1CF14C7F04B3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2D5AE3-DD3D-4EC1-8699-E7DD4647CD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797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FD7EDD-AB91-45D8-B72C-2E3A1BF35813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8806E5-32F5-4DC8-B3E5-6629716636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8365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1681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1488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546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3285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8505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8505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9245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90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9245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9245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9245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06E5-32F5-4DC8-B3E5-6629716636A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823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F357-70E8-4310-931B-11CC46914FC4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1E7D-1408-4DDC-AED5-6BC0A8A48C07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EBC1-4C73-4AAB-AE7F-F889A79D6FBC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473B-50F6-4837-BDF3-83F0EF133DAC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19AE-96DA-4068-9818-E45B3DD0DBA0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2885-FD7F-4C03-9E90-B8D3E46C758C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33EE-8C07-403C-A72A-5FAC6C3A2711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CC19-3EF8-4AD2-9883-D440E7CD659C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AA07-1B9C-4571-A92D-78082B7B99FE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7C56-60BE-466F-955F-87E07C11F2D2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9E3C-6BAA-401F-8F89-D550D123E0BC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5FD1A3-D248-4874-9890-3D855421B0E3}" type="datetime1">
              <a:rPr lang="en-US" smtClean="0"/>
              <a:pPr/>
              <a:t>10/30/2012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BE192B-7B0E-43E3-8549-A12AC05F683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orchid.hosts.jhmi.edu/ipccohort/login.as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rchid.hosts.jhmi.edu/narcotracker/login.aspx" TargetMode="External"/><Relationship Id="rId4" Type="http://schemas.openxmlformats.org/officeDocument/2006/relationships/hyperlink" Target="https://orchid.hosts.jhmi.edu/pidresearch/index.a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countyeop.hhtdata.com/default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qianqchn@yahoo.co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8077200" cy="335280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xplanation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 Claim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ayments (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EOP</a:t>
            </a: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  </a:t>
            </a:r>
          </a:p>
          <a:p>
            <a:pPr algn="ctr">
              <a:lnSpc>
                <a:spcPct val="120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Web-based Reporting System </a:t>
            </a:r>
          </a:p>
          <a:p>
            <a:pPr algn="ctr">
              <a:lnSpc>
                <a:spcPct val="120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for </a:t>
            </a:r>
          </a:p>
          <a:p>
            <a:pPr algn="ctr">
              <a:lnSpc>
                <a:spcPct val="120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Maryland  Core  Service  Agencies (CSAs)</a:t>
            </a:r>
          </a:p>
          <a:p>
            <a:pPr algn="ctr">
              <a:lnSpc>
                <a:spcPct val="120000"/>
              </a:lnSpc>
            </a:pPr>
            <a:endParaRPr lang="en-US" sz="3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88732" y="5239434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Qiang</a:t>
            </a:r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(John) </a:t>
            </a:r>
            <a:r>
              <a:rPr lang="en-US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Qian</a:t>
            </a:r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MS, MD </a:t>
            </a:r>
          </a:p>
          <a:p>
            <a:pPr algn="ctr"/>
            <a:r>
              <a:rPr lang="en-US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HaoHan</a:t>
            </a:r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Technologies, LLC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5943600"/>
            <a:ext cx="1946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November</a:t>
            </a:r>
            <a:r>
              <a:rPr lang="en-US" sz="1400" b="1" dirty="0" smtClean="0">
                <a:solidFill>
                  <a:srgbClr val="FFC000"/>
                </a:solidFill>
              </a:rPr>
              <a:t>  1,  2012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Key Capabilities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25146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Generate aggregation repots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Sort results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Find service utilization outliers.</a:t>
            </a:r>
          </a:p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Present with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chart/graph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Drill down</a:t>
            </a:r>
          </a:p>
          <a:p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4038600"/>
            <a:ext cx="6553200" cy="22098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Aggregation Report at county/provider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Aggregation Report at consumer </a:t>
            </a:r>
          </a:p>
          <a:p>
            <a:pPr marL="914400" marR="0" lvl="2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Claim</a:t>
            </a:r>
          </a:p>
          <a:p>
            <a:pPr marL="1188720" marR="0" lvl="3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Claim Line</a:t>
            </a:r>
          </a:p>
          <a:p>
            <a:pPr marL="1463040" marR="0" lvl="4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65000"/>
              <a:buFont typeface="Wingdings 2"/>
              <a:buChar char="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Claim detail information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Key Capabilities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1000" cy="51054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Generate cross tabulation reports with age group, sex, race, eligibility, service category based on consumer count, expenditure, units and visits. 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Entry and edition functions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(unnecessary for this system, but they are essential for a complete EMR system)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Website Administration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229600" cy="533400"/>
          </a:xfrm>
        </p:spPr>
        <p:txBody>
          <a:bodyPr>
            <a:noAutofit/>
          </a:bodyPr>
          <a:lstStyle/>
          <a:p>
            <a:pPr marL="609600" indent="-609600" eaLnBrk="1" hangingPunct="1">
              <a:buNone/>
            </a:pPr>
            <a:r>
              <a:rPr lang="en-US" sz="3200" b="1" dirty="0" smtClean="0"/>
              <a:t>1. Remind of downloading data.</a:t>
            </a:r>
          </a:p>
          <a:p>
            <a:pPr marL="609600" indent="-609600" eaLnBrk="1" hangingPunct="1"/>
            <a:endParaRPr lang="en-US" sz="32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863917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19800" y="6050330"/>
            <a:ext cx="2895600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Please check with Uploading History</a:t>
            </a:r>
            <a:endParaRPr lang="en-US" sz="2400" b="1" dirty="0"/>
          </a:p>
        </p:txBody>
      </p:sp>
      <p:sp>
        <p:nvSpPr>
          <p:cNvPr id="14" name="Bent Arrow 13"/>
          <p:cNvSpPr/>
          <p:nvPr/>
        </p:nvSpPr>
        <p:spPr>
          <a:xfrm rot="5400000">
            <a:off x="6885432" y="4544568"/>
            <a:ext cx="813816" cy="22402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457200"/>
          </a:xfrm>
        </p:spPr>
        <p:txBody>
          <a:bodyPr>
            <a:no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3200" b="1" dirty="0" smtClean="0"/>
              <a:t>2. Uploading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6868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248400" y="4876800"/>
            <a:ext cx="2895600" cy="830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Click to see Uploading History</a:t>
            </a:r>
            <a:endParaRPr lang="en-US" sz="2400" b="1" dirty="0"/>
          </a:p>
        </p:txBody>
      </p:sp>
      <p:sp>
        <p:nvSpPr>
          <p:cNvPr id="12" name="Right Arrow 11"/>
          <p:cNvSpPr/>
          <p:nvPr/>
        </p:nvSpPr>
        <p:spPr>
          <a:xfrm rot="19541931">
            <a:off x="5881373" y="5518354"/>
            <a:ext cx="533400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6027003"/>
            <a:ext cx="2819400" cy="83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Click to check and remove duplicates</a:t>
            </a:r>
            <a:endParaRPr lang="en-US" sz="2400" b="1" dirty="0"/>
          </a:p>
        </p:txBody>
      </p:sp>
      <p:sp>
        <p:nvSpPr>
          <p:cNvPr id="14" name="Right Arrow 13"/>
          <p:cNvSpPr/>
          <p:nvPr/>
        </p:nvSpPr>
        <p:spPr>
          <a:xfrm rot="9188553">
            <a:off x="2892154" y="6283632"/>
            <a:ext cx="596886" cy="4645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229600" cy="533400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en-US" sz="3200" b="1" dirty="0" smtClean="0"/>
              <a:t>3. Consumer Search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838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1000" y="3048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Basic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Reports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38200"/>
            <a:ext cx="8839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19800" y="457200"/>
            <a:ext cx="2821735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Reporting History</a:t>
            </a:r>
            <a:endParaRPr lang="en-US" sz="2400" b="1" dirty="0"/>
          </a:p>
        </p:txBody>
      </p:sp>
      <p:sp>
        <p:nvSpPr>
          <p:cNvPr id="6" name="Right Arrow 5"/>
          <p:cNvSpPr/>
          <p:nvPr/>
        </p:nvSpPr>
        <p:spPr>
          <a:xfrm rot="19926197">
            <a:off x="5491305" y="558965"/>
            <a:ext cx="5553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latin typeface="+mn-lt"/>
                <a:cs typeface="+mn-cs"/>
              </a:rPr>
              <a:t>5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Advanced Reports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38200"/>
            <a:ext cx="8839200" cy="582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91200" y="381000"/>
            <a:ext cx="2821735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Reporting History</a:t>
            </a:r>
            <a:endParaRPr lang="en-US" sz="2400" b="1" dirty="0"/>
          </a:p>
        </p:txBody>
      </p:sp>
      <p:sp>
        <p:nvSpPr>
          <p:cNvPr id="6" name="Right Arrow 5"/>
          <p:cNvSpPr/>
          <p:nvPr/>
        </p:nvSpPr>
        <p:spPr>
          <a:xfrm rot="19926197">
            <a:off x="5262705" y="482765"/>
            <a:ext cx="5553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7512"/>
          </a:xfrm>
        </p:spPr>
        <p:txBody>
          <a:bodyPr>
            <a:noAutofit/>
          </a:bodyPr>
          <a:lstStyle/>
          <a:p>
            <a:pPr lvl="0"/>
            <a:r>
              <a:rPr lang="en-US" sz="4000" b="1" kern="0" dirty="0" smtClean="0">
                <a:solidFill>
                  <a:schemeClr val="tx1"/>
                </a:solidFill>
              </a:rPr>
              <a:t/>
            </a:r>
            <a:br>
              <a:rPr lang="en-US" sz="4000" b="1" kern="0" dirty="0" smtClean="0">
                <a:solidFill>
                  <a:schemeClr val="tx1"/>
                </a:solidFill>
              </a:rPr>
            </a:br>
            <a:r>
              <a:rPr lang="en-US" sz="4000" b="1" kern="0" dirty="0" smtClean="0">
                <a:solidFill>
                  <a:schemeClr val="tx1"/>
                </a:solidFill>
              </a:rPr>
              <a:t>6.1 Report Output 1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610600" cy="495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74665" y="914400"/>
            <a:ext cx="2438553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Output in Excel</a:t>
            </a:r>
            <a:endParaRPr lang="en-US" sz="2400" b="1" dirty="0"/>
          </a:p>
        </p:txBody>
      </p:sp>
      <p:sp>
        <p:nvSpPr>
          <p:cNvPr id="7" name="Right Arrow 6"/>
          <p:cNvSpPr/>
          <p:nvPr/>
        </p:nvSpPr>
        <p:spPr>
          <a:xfrm rot="19926197">
            <a:off x="5730549" y="1069719"/>
            <a:ext cx="7842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381000"/>
            <a:ext cx="2599558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Output in HTML</a:t>
            </a:r>
            <a:endParaRPr lang="en-US" sz="2400" b="1" dirty="0"/>
          </a:p>
        </p:txBody>
      </p:sp>
      <p:sp>
        <p:nvSpPr>
          <p:cNvPr id="9" name="Right Arrow 8"/>
          <p:cNvSpPr/>
          <p:nvPr/>
        </p:nvSpPr>
        <p:spPr>
          <a:xfrm rot="17824829">
            <a:off x="4870064" y="778765"/>
            <a:ext cx="752467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6.2 Report Output 2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914400"/>
            <a:ext cx="6886575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6.3 Report Output 3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66800"/>
            <a:ext cx="8001000" cy="556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/>
              <a:t>		“Data Everywhere,</a:t>
            </a:r>
          </a:p>
          <a:p>
            <a:pPr lvl="8">
              <a:buNone/>
            </a:pPr>
            <a:r>
              <a:rPr lang="en-US" sz="4400" b="1" dirty="0" smtClean="0"/>
              <a:t>		Analysis Nowhere.”</a:t>
            </a:r>
          </a:p>
          <a:p>
            <a:pPr lvl="8">
              <a:buNone/>
            </a:pPr>
            <a:endParaRPr lang="en-US" sz="4400" b="1" dirty="0" smtClean="0"/>
          </a:p>
          <a:p>
            <a:pPr lvl="8">
              <a:buNone/>
            </a:pPr>
            <a:r>
              <a:rPr lang="en-US" sz="4400" b="1" dirty="0" smtClean="0"/>
              <a:t>-----</a:t>
            </a:r>
            <a:r>
              <a:rPr lang="en-US" sz="2800" b="1" dirty="0" smtClean="0"/>
              <a:t>From a leadership of DHMH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6.4  Report Output 4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50865" y="685800"/>
            <a:ext cx="2438553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Output in Excel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152400"/>
            <a:ext cx="2599558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Output in HTML</a:t>
            </a:r>
            <a:endParaRPr lang="en-US" sz="2400" b="1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610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Arrow 10"/>
          <p:cNvSpPr/>
          <p:nvPr/>
        </p:nvSpPr>
        <p:spPr>
          <a:xfrm rot="19926197">
            <a:off x="5903761" y="817024"/>
            <a:ext cx="6813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7824829">
            <a:off x="4963794" y="660183"/>
            <a:ext cx="752468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+mn-lt"/>
              </a:rPr>
              <a:t>6.5 Report Output 5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8534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324600" y="2743200"/>
            <a:ext cx="2438553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Output in Excel</a:t>
            </a:r>
            <a:endParaRPr lang="en-US" sz="2400" b="1" dirty="0"/>
          </a:p>
        </p:txBody>
      </p:sp>
      <p:sp>
        <p:nvSpPr>
          <p:cNvPr id="7" name="Right Arrow 6"/>
          <p:cNvSpPr/>
          <p:nvPr/>
        </p:nvSpPr>
        <p:spPr>
          <a:xfrm rot="19926197">
            <a:off x="5772566" y="2850812"/>
            <a:ext cx="58036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209800"/>
            <a:ext cx="2599558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Output in HTML</a:t>
            </a:r>
            <a:endParaRPr lang="en-US" sz="2400" b="1" dirty="0"/>
          </a:p>
        </p:txBody>
      </p:sp>
      <p:sp>
        <p:nvSpPr>
          <p:cNvPr id="9" name="Right Arrow 8"/>
          <p:cNvSpPr/>
          <p:nvPr/>
        </p:nvSpPr>
        <p:spPr>
          <a:xfrm rot="17824829">
            <a:off x="5017109" y="2552480"/>
            <a:ext cx="552764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6751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6.6 Report Output 6</a:t>
            </a:r>
            <a:endParaRPr lang="en-US" sz="36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00174" y="838199"/>
            <a:ext cx="2438553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Output in Excel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09574" y="304799"/>
            <a:ext cx="2599558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Output in HTML</a:t>
            </a:r>
            <a:endParaRPr lang="en-US" sz="2400" b="1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Arrow 10"/>
          <p:cNvSpPr/>
          <p:nvPr/>
        </p:nvSpPr>
        <p:spPr>
          <a:xfrm rot="19926197">
            <a:off x="5716502" y="953669"/>
            <a:ext cx="6139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7824829">
            <a:off x="4872616" y="720939"/>
            <a:ext cx="717777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457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6.7 Report Output 7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143000"/>
            <a:ext cx="7239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latin typeface="+mn-lt"/>
                <a:cs typeface="+mn-cs"/>
              </a:rPr>
              <a:t>7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Cross Tabulation Report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62024"/>
            <a:ext cx="830580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830580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943600" y="838200"/>
            <a:ext cx="2821735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Reporting History</a:t>
            </a:r>
            <a:endParaRPr lang="en-US" sz="2400" b="1" dirty="0"/>
          </a:p>
        </p:txBody>
      </p:sp>
      <p:sp>
        <p:nvSpPr>
          <p:cNvPr id="7" name="Right Arrow 6"/>
          <p:cNvSpPr/>
          <p:nvPr/>
        </p:nvSpPr>
        <p:spPr>
          <a:xfrm rot="19926197">
            <a:off x="5359928" y="953670"/>
            <a:ext cx="6139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81601" y="5257800"/>
            <a:ext cx="2438400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Output  Format</a:t>
            </a:r>
            <a:endParaRPr lang="en-US" sz="2400" b="1" dirty="0"/>
          </a:p>
        </p:txBody>
      </p:sp>
      <p:sp>
        <p:nvSpPr>
          <p:cNvPr id="9" name="Right Arrow 8"/>
          <p:cNvSpPr/>
          <p:nvPr/>
        </p:nvSpPr>
        <p:spPr>
          <a:xfrm>
            <a:off x="4421101" y="5297070"/>
            <a:ext cx="613956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457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latin typeface="+mn-lt"/>
                <a:cs typeface="+mn-cs"/>
              </a:rPr>
              <a:t>8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Cross Tabulation Report Output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43000"/>
            <a:ext cx="7848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51511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9. Entry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966788"/>
            <a:ext cx="8648700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10. Edit</a:t>
            </a:r>
            <a:endParaRPr lang="en-US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System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The web-based reporting system: 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has 2 versions based on database type: MS Access database (install on desktop) and SQL server database (remote access).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works on Internet Explorer, Firefox, and Chrome browsers.</a:t>
            </a:r>
          </a:p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can be further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modified and expanded to meet any emerging needs at state, county and provider levels.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Some Ongoing Projects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sz="2300" dirty="0" smtClean="0"/>
              <a:t>Johns Hopkins University Pediatric HIV Data Collection &amp; Reporting System (</a:t>
            </a:r>
            <a:r>
              <a:rPr lang="en-US" sz="2300" dirty="0" smtClean="0">
                <a:hlinkClick r:id="rId3"/>
              </a:rPr>
              <a:t>https://orchid.hosts.jhmi.edu/ipccohort/login.asp</a:t>
            </a:r>
            <a:r>
              <a:rPr lang="en-US" sz="2300" dirty="0" smtClean="0"/>
              <a:t>)</a:t>
            </a:r>
          </a:p>
          <a:p>
            <a:r>
              <a:rPr lang="en-US" sz="2300" b="1" dirty="0" smtClean="0"/>
              <a:t>Pelvic Inflammatory Disease (PID) Research Surveys (</a:t>
            </a:r>
            <a:r>
              <a:rPr lang="en-US" sz="2300" b="1" dirty="0" smtClean="0">
                <a:hlinkClick r:id="rId4"/>
              </a:rPr>
              <a:t>https://orchid.hosts.jhmi.edu/pidresearch/index.asp</a:t>
            </a:r>
            <a:r>
              <a:rPr lang="en-US" sz="2300" b="1" dirty="0" smtClean="0"/>
              <a:t>)  </a:t>
            </a:r>
          </a:p>
          <a:p>
            <a:pPr>
              <a:buNone/>
            </a:pPr>
            <a:r>
              <a:rPr lang="en-US" dirty="0" smtClean="0"/>
              <a:t>	Paper: </a:t>
            </a:r>
            <a:r>
              <a:rPr lang="en-US" sz="2000" dirty="0" smtClean="0"/>
              <a:t>Trent M, Lehmann HP, </a:t>
            </a:r>
            <a:r>
              <a:rPr lang="en-US" sz="2000" b="1" dirty="0" err="1" smtClean="0"/>
              <a:t>Qian</a:t>
            </a:r>
            <a:r>
              <a:rPr lang="en-US" sz="2000" b="1" dirty="0" smtClean="0"/>
              <a:t> Q</a:t>
            </a:r>
            <a:r>
              <a:rPr lang="en-US" sz="2000" dirty="0" smtClean="0"/>
              <a:t>, Thompson CB, Ellen JM, Frick KD. Adolescent and parental utilities for the health states associated with pelvic inflammatory disease. Sex </a:t>
            </a:r>
            <a:r>
              <a:rPr lang="en-US" sz="2000" dirty="0" err="1" smtClean="0"/>
              <a:t>Transm</a:t>
            </a:r>
            <a:r>
              <a:rPr lang="en-US" sz="2000" dirty="0" smtClean="0"/>
              <a:t> Infect. 2011 Oct 14</a:t>
            </a:r>
          </a:p>
          <a:p>
            <a:r>
              <a:rPr lang="en-US" sz="2300" dirty="0" smtClean="0"/>
              <a:t>Johns Hopkins University Adult HIV Service Substance Abuse Program – </a:t>
            </a:r>
            <a:r>
              <a:rPr lang="en-US" sz="2300" dirty="0" err="1" smtClean="0"/>
              <a:t>Narco</a:t>
            </a:r>
            <a:r>
              <a:rPr lang="en-US" sz="2300" dirty="0" smtClean="0"/>
              <a:t> Tracker  (</a:t>
            </a:r>
            <a:r>
              <a:rPr lang="en-US" sz="2300" dirty="0" smtClean="0">
                <a:hlinkClick r:id="rId5"/>
              </a:rPr>
              <a:t>https://orchid.hosts.jhmi.edu/narcotracker/login.aspx</a:t>
            </a:r>
            <a:r>
              <a:rPr lang="en-US" sz="2300" dirty="0" smtClean="0"/>
              <a:t>)</a:t>
            </a:r>
          </a:p>
          <a:p>
            <a:r>
              <a:rPr lang="en-US" sz="2300" dirty="0" smtClean="0"/>
              <a:t>Johns Hopkins University Adult HIV Service Ryan White Program Electronic Medical Record (EMR) system and Client Level Data reporting system  (since 2004)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 smtClean="0"/>
              <a:t>		“Low Cost, </a:t>
            </a:r>
          </a:p>
          <a:p>
            <a:pPr>
              <a:buNone/>
            </a:pPr>
            <a:r>
              <a:rPr lang="en-US" sz="4400" b="1" dirty="0" smtClean="0"/>
              <a:t>	 		High Performance.” </a:t>
            </a:r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		“To be small health care 			agencies’ Data Helper”</a:t>
            </a:r>
          </a:p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				</a:t>
            </a:r>
            <a:r>
              <a:rPr lang="en-US" sz="3000" b="1" dirty="0" smtClean="0"/>
              <a:t>-----</a:t>
            </a:r>
            <a:r>
              <a:rPr lang="en-US" sz="3000" b="1" dirty="0" err="1" smtClean="0"/>
              <a:t>HaoHan</a:t>
            </a:r>
            <a:r>
              <a:rPr lang="en-US" sz="3000" b="1" dirty="0" smtClean="0"/>
              <a:t> Technologies.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b="1" dirty="0" smtClean="0"/>
              <a:t>Demonstration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b="1" dirty="0" smtClean="0">
                <a:hlinkClick r:id="rId3"/>
              </a:rPr>
              <a:t>Go to the website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r>
              <a:rPr lang="en-US" b="1" dirty="0" smtClean="0"/>
              <a:t>Contact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HaoHan</a:t>
            </a:r>
            <a:r>
              <a:rPr lang="en-US" b="1" dirty="0" smtClean="0"/>
              <a:t> Technologies, LLC</a:t>
            </a:r>
          </a:p>
          <a:p>
            <a:r>
              <a:rPr lang="en-US" b="1" dirty="0" err="1" smtClean="0"/>
              <a:t>Qiang</a:t>
            </a:r>
            <a:r>
              <a:rPr lang="en-US" b="1" dirty="0" smtClean="0"/>
              <a:t> (John) </a:t>
            </a:r>
            <a:r>
              <a:rPr lang="en-US" b="1" dirty="0" err="1" smtClean="0"/>
              <a:t>Qian</a:t>
            </a:r>
            <a:r>
              <a:rPr lang="en-US" b="1" dirty="0" smtClean="0"/>
              <a:t>  MS, MD</a:t>
            </a:r>
          </a:p>
          <a:p>
            <a:r>
              <a:rPr lang="en-US" b="1" dirty="0" smtClean="0"/>
              <a:t>Cell:443-421-2744</a:t>
            </a:r>
          </a:p>
          <a:p>
            <a:r>
              <a:rPr lang="en-US" b="1" dirty="0" smtClean="0"/>
              <a:t>Email: </a:t>
            </a:r>
            <a:r>
              <a:rPr lang="en-US" b="1" dirty="0" smtClean="0">
                <a:hlinkClick r:id="rId2"/>
              </a:rPr>
              <a:t>qianqchn@yahoo.com</a:t>
            </a:r>
            <a:endParaRPr lang="en-US" b="1" dirty="0" smtClean="0"/>
          </a:p>
          <a:p>
            <a:r>
              <a:rPr lang="en-US" b="1" dirty="0" smtClean="0"/>
              <a:t>Website: http://www.hhtdata.com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latin typeface="Edwardian Script ITC" pitchFamily="66" charset="0"/>
              </a:rPr>
              <a:t>Thank You!</a:t>
            </a:r>
            <a:endParaRPr lang="en-US" sz="7200" b="1" dirty="0">
              <a:latin typeface="Edwardian Script ITC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Goals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1.  Through this System, CSAs will be able to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analyse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existing EOP data to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know population with behavior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health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problems,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summarize  and review behavior health service utilization information at CSA , provider and consumer levels.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create reports for any concerned variables or their combination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prepare CSA annual plan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prepare grant application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prepare CSA data training 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select  target population for certain researches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33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2. Low-cost, High Performance</a:t>
            </a:r>
          </a:p>
          <a:p>
            <a:pPr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3. Easy-use, Intuitive, User-friendly</a:t>
            </a:r>
          </a:p>
          <a:p>
            <a:pPr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4. Can be easy to be extended </a:t>
            </a:r>
          </a:p>
          <a:p>
            <a:pPr>
              <a:buNone/>
            </a:pP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Goals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Claim EOP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038600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20 Data Variables Available to CSAs:</a:t>
            </a:r>
          </a:p>
          <a:p>
            <a:pPr lvl="2">
              <a:buNone/>
            </a:pPr>
            <a:endParaRPr lang="en-US" sz="3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1822688"/>
              </p:ext>
            </p:extLst>
          </p:nvPr>
        </p:nvGraphicFramePr>
        <p:xfrm>
          <a:off x="1371600" y="2590800"/>
          <a:ext cx="6858000" cy="2545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3429000"/>
              </a:tblGrid>
              <a:tr h="50896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 Consumer Name 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6. Age Group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8608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2. Consumer ID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7. Sex Code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noFill/>
                  </a:tcPr>
                </a:tc>
              </a:tr>
              <a:tr h="526425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3. Claim TCN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8. Race Code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394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4. Claim Line Number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Font typeface="Arial" pitchFamily="34" charset="0"/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9. Eligibility Category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noFill/>
                  </a:tcPr>
                </a:tc>
              </a:tr>
              <a:tr h="52623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5. Age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10.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Service Category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19200" y="5334000"/>
            <a:ext cx="2877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*</a:t>
            </a:r>
            <a:r>
              <a:rPr lang="en-US" sz="2400" b="1" dirty="0" smtClean="0"/>
              <a:t>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analytic variable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/>
              <a:t>Claim EOP Data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600" y="2057400"/>
          <a:ext cx="73914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/>
                <a:gridCol w="3695700"/>
              </a:tblGrid>
              <a:tr h="45720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11. Service Date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17.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Units of Service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12. Date Paid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18. Net Payment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13. Service Vendor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19. Pay to Vendor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14. Provider Name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20. CPT/Revenue Code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579120">
                <a:tc gridSpan="2"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 pitchFamily="34" charset="0"/>
                          <a:cs typeface="Arial" pitchFamily="34" charset="0"/>
                        </a:rPr>
                        <a:t>15. Procedure Code Modifier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579120">
                <a:tc gridSpan="2"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16. CSA Name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5638800"/>
            <a:ext cx="2887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 analytic variable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Key Capabilities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572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All analytic data variables are included in the analysis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Remind user of downloading and uploading EOP data (weekly based).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Upload EOP data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Check and eliminate duplicates.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Search consumer with service dates, service category and provider.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E192B-7B0E-43E3-8549-A12AC05F683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2577</TotalTime>
  <Words>633</Words>
  <Application>Microsoft Office PowerPoint</Application>
  <PresentationFormat>On-screen Show (4:3)</PresentationFormat>
  <Paragraphs>168</Paragraphs>
  <Slides>32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Slide 1</vt:lpstr>
      <vt:lpstr>Slide 2</vt:lpstr>
      <vt:lpstr>Slide 3</vt:lpstr>
      <vt:lpstr>Goals </vt:lpstr>
      <vt:lpstr>Goals</vt:lpstr>
      <vt:lpstr>Goals</vt:lpstr>
      <vt:lpstr>Claim EOP Data</vt:lpstr>
      <vt:lpstr>Claim EOP Data</vt:lpstr>
      <vt:lpstr>Key Capabilities</vt:lpstr>
      <vt:lpstr>Key Capabilities</vt:lpstr>
      <vt:lpstr>Key Capabilities</vt:lpstr>
      <vt:lpstr>Slide 12</vt:lpstr>
      <vt:lpstr>Slide 13</vt:lpstr>
      <vt:lpstr>Slide 14</vt:lpstr>
      <vt:lpstr>Slide 15</vt:lpstr>
      <vt:lpstr>Slide 16</vt:lpstr>
      <vt:lpstr> 6.1 Report Output 1</vt:lpstr>
      <vt:lpstr>Slide 18</vt:lpstr>
      <vt:lpstr>Slide 19</vt:lpstr>
      <vt:lpstr>6.4  Report Output 4</vt:lpstr>
      <vt:lpstr>6.5 Report Output 5</vt:lpstr>
      <vt:lpstr>6.6 Report Output 6</vt:lpstr>
      <vt:lpstr>Slide 23</vt:lpstr>
      <vt:lpstr>Slide 24</vt:lpstr>
      <vt:lpstr>Slide 25</vt:lpstr>
      <vt:lpstr>9. Entry</vt:lpstr>
      <vt:lpstr>10. Edit</vt:lpstr>
      <vt:lpstr>System Features</vt:lpstr>
      <vt:lpstr>Some Ongoing Projects</vt:lpstr>
      <vt:lpstr>Demonstration</vt:lpstr>
      <vt:lpstr>Contact Information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Review on The Project</dc:title>
  <dc:creator>John</dc:creator>
  <cp:lastModifiedBy>HHT</cp:lastModifiedBy>
  <cp:revision>351</cp:revision>
  <cp:lastPrinted>2012-02-03T06:42:28Z</cp:lastPrinted>
  <dcterms:created xsi:type="dcterms:W3CDTF">2011-03-25T09:36:41Z</dcterms:created>
  <dcterms:modified xsi:type="dcterms:W3CDTF">2012-10-31T01:48:30Z</dcterms:modified>
</cp:coreProperties>
</file>